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6" r:id="rId4"/>
    <p:sldId id="268" r:id="rId5"/>
    <p:sldId id="259" r:id="rId6"/>
    <p:sldId id="267" r:id="rId7"/>
    <p:sldId id="269" r:id="rId8"/>
    <p:sldId id="260" r:id="rId9"/>
    <p:sldId id="270" r:id="rId10"/>
    <p:sldId id="271" r:id="rId11"/>
    <p:sldId id="261" r:id="rId12"/>
    <p:sldId id="272" r:id="rId13"/>
    <p:sldId id="274" r:id="rId14"/>
    <p:sldId id="275" r:id="rId15"/>
    <p:sldId id="276" r:id="rId16"/>
    <p:sldId id="262" r:id="rId17"/>
    <p:sldId id="277" r:id="rId18"/>
    <p:sldId id="25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SemiBold" panose="020B0706030804020204" pitchFamily="34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B7D549"/>
    <a:srgbClr val="FFFAFB"/>
    <a:srgbClr val="339989"/>
    <a:srgbClr val="B8D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86369" autoAdjust="0"/>
  </p:normalViewPr>
  <p:slideViewPr>
    <p:cSldViewPr snapToGrid="0">
      <p:cViewPr varScale="1">
        <p:scale>
          <a:sx n="133" d="100"/>
          <a:sy n="133" d="100"/>
        </p:scale>
        <p:origin x="1320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355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32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Designed to be fair between sectors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it fair between other Stakeholders?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Θα εξετάσουμε τι συμβαίνει μεταξύ χωρών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can this be measured? Equals, get Equal. Do they?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Βλέπουμε πως αποτυγχάνει κάπως, επομένως …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728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Παίρνοντας αρκετά δεδομένα για τις χώρες, τις χωρίσαμε σε 3 συστάδες.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Η συστάδες εσωτερικά δείχνουν να εξηγούν καλύτερα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allocation,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όχι όμως αναγκαστικά με βάση το ίδιο δεδομένο.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Το οποίο μας δείχνει ενδιαφέρουσες πληροφορίες, τις οποίες μπορούμε να μελετήσουμε αναλυτικά.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Θα μπορούσαμε να φτιάξουμε κάποιο μοντέλο το οποίο θα μπορούσε να μας βοηθήσει να καταλάβουμε γιατί είναι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όπως είναι;</a:t>
            </a:r>
          </a:p>
        </p:txBody>
      </p:sp>
    </p:spTree>
    <p:extLst>
      <p:ext uri="{BB962C8B-B14F-4D97-AF65-F5344CB8AC3E}">
        <p14:creationId xmlns:p14="http://schemas.microsoft.com/office/powerpoint/2010/main" val="222023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Παίρνοντας αρκετά δεδομένα για τις χώρες, τις χωρίσαμε σε 3 συστάδες.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Η συστάδες εσωτερικά δείχνουν να εξηγούν καλύτερα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allocation,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όχι όμως αναγκαστικά με βάση το ίδιο δεδομένο.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Το οποίο μας δείχνει ενδιαφέρουσες πληροφορίες, τις οποίες μπορούμε να μελετήσουμε αναλυτικά.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Θα μπορούσαμε να φτιάξουμε κάποιο μοντέλο το οποίο θα μπορούσε να μας βοηθήσει να καταλάβουμε γιατί είναι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όπως είναι;</a:t>
            </a:r>
          </a:p>
        </p:txBody>
      </p:sp>
    </p:spTree>
    <p:extLst>
      <p:ext uri="{BB962C8B-B14F-4D97-AF65-F5344CB8AC3E}">
        <p14:creationId xmlns:p14="http://schemas.microsoft.com/office/powerpoint/2010/main" val="220671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Παίρνοντας αρκετά δεδομένα για τις χώρες, τις χωρίσαμε σε 3 συστάδες.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Η συστάδες εσωτερικά δείχνουν να εξηγούν καλύτερα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allocation,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όχι όμως αναγκαστικά με βάση το ίδιο δεδομένο.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Το οποίο μας δείχνει ενδιαφέρουσες πληροφορίες, τις οποίες μπορούμε να μελετήσουμε αναλυτικά.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Θα μπορούσαμε να φτιάξουμε κάποιο μοντέλο το οποίο θα μπορούσε να μας βοηθήσει να καταλάβουμε γιατί είναι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όπως είναι;</a:t>
            </a:r>
          </a:p>
        </p:txBody>
      </p:sp>
    </p:spTree>
    <p:extLst>
      <p:ext uri="{BB962C8B-B14F-4D97-AF65-F5344CB8AC3E}">
        <p14:creationId xmlns:p14="http://schemas.microsoft.com/office/powerpoint/2010/main" val="3192224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Παίρνοντας αρκετά δεδομένα για τις χώρες, τις χωρίσαμε σε 3 συστάδες.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Η συστάδες εσωτερικά δείχνουν να εξηγούν καλύτερα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allocation,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όχι όμως αναγκαστικά με βάση το ίδιο δεδομένο.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Το οποίο μας δείχνει ενδιαφέρουσες πληροφορίες, τις οποίες μπορούμε να μελετήσουμε αναλυτικά.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Θα μπορούσαμε να φτιάξουμε κάποιο μοντέλο το οποίο θα μπορούσε να μας βοηθήσει να καταλάβουμε γιατί είναι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όπως είναι;</a:t>
            </a:r>
          </a:p>
        </p:txBody>
      </p:sp>
    </p:spTree>
    <p:extLst>
      <p:ext uri="{BB962C8B-B14F-4D97-AF65-F5344CB8AC3E}">
        <p14:creationId xmlns:p14="http://schemas.microsoft.com/office/powerpoint/2010/main" val="2045553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Παίρνοντας αρκετά δεδομένα για τις χώρες, τις χωρίσαμε σε 3 συστάδες.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Η συστάδες εσωτερικά δείχνουν να εξηγούν καλύτερα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allocation,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όχι όμως αναγκαστικά με βάση το ίδιο δεδομένο.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Το οποίο μας δείχνει ενδιαφέρουσες πληροφορίες, τις οποίες μπορούμε να μελετήσουμε αναλυτικά.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Θα μπορούσαμε να φτιάξουμε κάποιο μοντέλο το οποίο θα μπορούσε να μας βοηθήσει να καταλάβουμε γιατί είναι το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allocation 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όπως είναι;</a:t>
            </a:r>
          </a:p>
        </p:txBody>
      </p:sp>
    </p:spTree>
    <p:extLst>
      <p:ext uri="{BB962C8B-B14F-4D97-AF65-F5344CB8AC3E}">
        <p14:creationId xmlns:p14="http://schemas.microsoft.com/office/powerpoint/2010/main" val="15090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Αυτή είναι η πρότασή μας για ένα απλό αλλά ευέλικτο πρόβλημα βελτιστοποίησης, το οποίο μπορεί να </a:t>
            </a:r>
            <a:r>
              <a:rPr lang="el-GR" dirty="0" err="1"/>
              <a:t>παραμετροποιηθεί</a:t>
            </a:r>
            <a:r>
              <a:rPr lang="el-GR" dirty="0"/>
              <a:t> σε πολύ μεγάλο βαθμό και να μας δείξει διαφορετικές αναθέσεις ρίπων.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Επεξήγηση του </a:t>
            </a:r>
            <a:r>
              <a:rPr lang="en-US" dirty="0"/>
              <a:t>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Λέμε πως αυτό είναι η πρόταση που θα χρησιμοποιήσουμε στο μέλλον για να συνεχίσουμε την έρευνα σε αυτό.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Ίσως εδώ να πρέπει να δείξουμε και κάποια </a:t>
            </a:r>
            <a:r>
              <a:rPr lang="en-US" dirty="0"/>
              <a:t>allocations </a:t>
            </a:r>
            <a:r>
              <a:rPr lang="el-GR" dirty="0"/>
              <a:t>που προκύπτουν διαφορετικά με αυτό. </a:t>
            </a:r>
          </a:p>
        </p:txBody>
      </p:sp>
    </p:spTree>
    <p:extLst>
      <p:ext uri="{BB962C8B-B14F-4D97-AF65-F5344CB8AC3E}">
        <p14:creationId xmlns:p14="http://schemas.microsoft.com/office/powerpoint/2010/main" val="2839172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Αυτή είναι η πρότασή μας για ένα απλό αλλά ευέλικτο πρόβλημα βελτιστοποίησης, το οποίο μπορεί να </a:t>
            </a:r>
            <a:r>
              <a:rPr lang="el-GR" dirty="0" err="1"/>
              <a:t>παραμετροποιηθεί</a:t>
            </a:r>
            <a:r>
              <a:rPr lang="el-GR" dirty="0"/>
              <a:t> σε πολύ μεγάλο βαθμό και να μας δείξει διαφορετικές αναθέσεις ρίπων.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Επεξήγηση του </a:t>
            </a:r>
            <a:r>
              <a:rPr lang="en-US" dirty="0"/>
              <a:t>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Λέμε πως αυτό είναι η πρόταση που θα χρησιμοποιήσουμε στο μέλλον για να συνεχίσουμε την έρευνα σε αυτό.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Ίσως εδώ να πρέπει να δείξουμε και κάποια </a:t>
            </a:r>
            <a:r>
              <a:rPr lang="en-US" dirty="0"/>
              <a:t>allocations </a:t>
            </a:r>
            <a:r>
              <a:rPr lang="el-GR" dirty="0"/>
              <a:t>που προκύπτουν διαφορετικά με αυτό. </a:t>
            </a:r>
          </a:p>
        </p:txBody>
      </p:sp>
    </p:spTree>
    <p:extLst>
      <p:ext uri="{BB962C8B-B14F-4D97-AF65-F5344CB8AC3E}">
        <p14:creationId xmlns:p14="http://schemas.microsoft.com/office/powerpoint/2010/main" val="812648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4c55d3b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4c55d3b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3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suppose since the topic is Carbon Market that the EU ETS is been well explained before. Should I try to present it again?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 Largest Emission Trading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1100" baseline="-25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, N</a:t>
            </a:r>
            <a:r>
              <a:rPr lang="en-US" sz="1100" baseline="-25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O and PFCs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 on GHG emissions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Linear reduction on emissions of 1.74 to 2.2% every year.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Phases I, II, III, IV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Possible problems?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81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suppose since the topic is Carbon Market that the EU ETS is been well explained before. Should I try to present it again?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The Largest Emission Trading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1100" baseline="-25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, N</a:t>
            </a:r>
            <a:r>
              <a:rPr lang="en-US" sz="1100" baseline="-25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O and PFCs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 on GHG emissions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Linear reduction on emissions of 1.74 to 2.2% every year.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Phases I, II, III, IV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Possible problems?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59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+mj-lt"/>
                <a:ea typeface="Open Sans"/>
                <a:cs typeface="Open Sans"/>
                <a:sym typeface="Open Sans"/>
              </a:rPr>
              <a:t>What is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Αντί να μειώνονται οι ρίποι, απλώς μεταφέρονται εκτός του δικτύου. Άρα και ο στόχος δεν επιτυγχάνεται και η ΕΕ </a:t>
            </a:r>
            <a:r>
              <a:rPr lang="el-GR" b="0" i="0" dirty="0" err="1">
                <a:solidFill>
                  <a:srgbClr val="E8EAED"/>
                </a:solidFill>
                <a:effectLst/>
                <a:latin typeface="+mj-lt"/>
              </a:rPr>
              <a:t>αποδυναμόνεται</a:t>
            </a: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 συγκριτικά με τους δίπλα «παίκτες».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Για να το διορθώσουμε αυτό: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Grandfathering (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φάση Ι,ΙΙ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)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 ή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Benchmark + free</a:t>
            </a:r>
            <a:endParaRPr lang="en-US" sz="1100" dirty="0"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Είναι όμως δίκαιο το σύστημα;</a:t>
            </a:r>
            <a:endParaRPr lang="en-US" sz="11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062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+mj-lt"/>
                <a:ea typeface="Open Sans"/>
                <a:cs typeface="Open Sans"/>
                <a:sym typeface="Open Sans"/>
              </a:rPr>
              <a:t>What is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Αντί να μειώνονται οι ρίποι, απλώς μεταφέρονται εκτός του δικτύου. Άρα και ο στόχος δεν επιτυγχάνεται και η ΕΕ </a:t>
            </a:r>
            <a:r>
              <a:rPr lang="el-GR" b="0" i="0" dirty="0" err="1">
                <a:solidFill>
                  <a:srgbClr val="E8EAED"/>
                </a:solidFill>
                <a:effectLst/>
                <a:latin typeface="+mj-lt"/>
              </a:rPr>
              <a:t>αποδυναμόνεται</a:t>
            </a: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 συγκριτικά με τους δίπλα «παίκτες».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Για να το διορθώσουμε αυτό: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Grandfathering (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φάση Ι,ΙΙ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)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 ή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Benchmark + free</a:t>
            </a:r>
            <a:endParaRPr lang="en-US" sz="1100" dirty="0"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Είναι όμως δίκαιο το σύστημα;</a:t>
            </a:r>
            <a:endParaRPr lang="en-US" sz="11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10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+mj-lt"/>
                <a:ea typeface="Open Sans"/>
                <a:cs typeface="Open Sans"/>
                <a:sym typeface="Open Sans"/>
              </a:rPr>
              <a:t>What is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Αντί να μειώνονται οι ρίποι, απλώς μεταφέρονται εκτός του δικτύου. Άρα και ο στόχος δεν επιτυγχάνεται και η ΕΕ </a:t>
            </a:r>
            <a:r>
              <a:rPr lang="el-GR" b="0" i="0" dirty="0" err="1">
                <a:solidFill>
                  <a:srgbClr val="E8EAED"/>
                </a:solidFill>
                <a:effectLst/>
                <a:latin typeface="+mj-lt"/>
              </a:rPr>
              <a:t>αποδυναμόνεται</a:t>
            </a: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 συγκριτικά με τους δίπλα «παίκτες».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Για να το διορθώσουμε αυτό: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Grandfathering (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φάση Ι,ΙΙ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)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 ή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Benchmark + free</a:t>
            </a:r>
            <a:endParaRPr lang="en-US" sz="1100" dirty="0"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Είναι όμως δίκαιο το σύστημα;</a:t>
            </a:r>
            <a:endParaRPr lang="en-US" sz="11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44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+mj-lt"/>
                <a:ea typeface="Open Sans"/>
                <a:cs typeface="Open Sans"/>
                <a:sym typeface="Open Sans"/>
              </a:rPr>
              <a:t>What is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Αντί να μειώνονται οι ρίποι, απλώς μεταφέρονται εκτός του δικτύου. Άρα και ο στόχος δεν επιτυγχάνεται και η ΕΕ </a:t>
            </a:r>
            <a:r>
              <a:rPr lang="el-GR" b="0" i="0" dirty="0" err="1">
                <a:solidFill>
                  <a:srgbClr val="E8EAED"/>
                </a:solidFill>
                <a:effectLst/>
                <a:latin typeface="+mj-lt"/>
              </a:rPr>
              <a:t>αποδυναμόνεται</a:t>
            </a:r>
            <a:r>
              <a:rPr lang="el-GR" b="0" i="0" dirty="0">
                <a:solidFill>
                  <a:srgbClr val="E8EAED"/>
                </a:solidFill>
                <a:effectLst/>
                <a:latin typeface="+mj-lt"/>
              </a:rPr>
              <a:t> συγκριτικά με τους δίπλα «παίκτες».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Για να το διορθώσουμε αυτό: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Grandfathering (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φάση Ι,ΙΙ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)</a:t>
            </a:r>
            <a:r>
              <a:rPr lang="el-GR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 ή </a:t>
            </a:r>
            <a:r>
              <a:rPr lang="en-US" sz="1100" b="0" i="0" dirty="0">
                <a:solidFill>
                  <a:srgbClr val="E8EAED"/>
                </a:solidFill>
                <a:effectLst/>
                <a:latin typeface="+mj-lt"/>
                <a:ea typeface="Open Sans"/>
                <a:cs typeface="Open Sans"/>
                <a:sym typeface="Open Sans"/>
              </a:rPr>
              <a:t>Benchmark + free</a:t>
            </a:r>
            <a:endParaRPr lang="en-US" sz="1100" dirty="0"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Είναι όμως δίκαιο το σύστημα;</a:t>
            </a:r>
            <a:endParaRPr lang="en-US" sz="11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37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Designed to be fair between sectors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it fair between other Stakeholders?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Θα εξετάσουμε τι συμβαίνει μεταξύ χωρών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can this be measured? Equals, get Equal. Do they?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Βλέπουμε πως αποτυγχάνει κάπως, επομένως …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47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94c55d3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94c55d3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Designed to be fair between sectors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it fair between other Stakeholders?</a:t>
            </a: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Θα εξετάσουμε τι συμβαίνει μεταξύ χωρών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can this be measured? Equals, get Equal. Do they?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Βλέπουμε πως αποτυγχάνει κάπως, επομένως …</a:t>
            </a:r>
            <a:endParaRPr lang="en-US"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10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c.europa.eu/eurostat/databrowser/view/nrg_bal_s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di.worldbank.org/table/4.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.worldbank.org/indicator/FP.CPI.TOTL.ZG" TargetMode="External"/><Relationship Id="rId11" Type="http://schemas.openxmlformats.org/officeDocument/2006/relationships/image" Target="../media/image17.jpg"/><Relationship Id="rId5" Type="http://schemas.openxmlformats.org/officeDocument/2006/relationships/hyperlink" Target="https://data.worldbank.org/indicator/NY.GDP.PCAP.CD" TargetMode="External"/><Relationship Id="rId10" Type="http://schemas.openxmlformats.org/officeDocument/2006/relationships/hyperlink" Target="https://www.eea.europa.eu/data-and-maps/dashboards/emissions-trading-viewer-1" TargetMode="External"/><Relationship Id="rId4" Type="http://schemas.openxmlformats.org/officeDocument/2006/relationships/hyperlink" Target="https://data.worldbank.org/indicator/SP.POP.TOTL" TargetMode="External"/><Relationship Id="rId9" Type="http://schemas.openxmlformats.org/officeDocument/2006/relationships/hyperlink" Target="https://ec.europa.eu/eurostat/databrowser/view/NRG_IND_E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107"/>
            <a:ext cx="9144000" cy="2854757"/>
          </a:xfrm>
          <a:prstGeom prst="rect">
            <a:avLst/>
          </a:prstGeom>
        </p:spPr>
      </p:pic>
      <p:sp>
        <p:nvSpPr>
          <p:cNvPr id="55" name="Google Shape;55;p13"/>
          <p:cNvSpPr txBox="1"/>
          <p:nvPr/>
        </p:nvSpPr>
        <p:spPr>
          <a:xfrm>
            <a:off x="222450" y="2891467"/>
            <a:ext cx="873236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Fair and Efficient Allocation of EU Emission Allowances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22449" y="3788709"/>
            <a:ext cx="7154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DIMOS S. (1), FOTAKIS D. (1), MATHIOUDAKI A. (1)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PAPADOPOULOS K. (1)</a:t>
            </a:r>
            <a:endParaRPr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22449" y="4527342"/>
            <a:ext cx="80931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 dirty="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. School of Electrical and Computer Engineering, National Technical University of Athens,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Iroon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latin typeface="Open Sans"/>
                <a:ea typeface="Open Sans"/>
                <a:cs typeface="Open Sans"/>
                <a:sym typeface="Open Sans"/>
              </a:rPr>
              <a:t>Polytechniou</a:t>
            </a: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9, 15780 Athens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449" y="2405490"/>
            <a:ext cx="1010449" cy="263071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C0C0C"/>
                </a:solidFill>
              </a:rPr>
              <a:t>00077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35273"/>
            <a:ext cx="896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Allocation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Free Allowances</a:t>
            </a:r>
            <a:endParaRPr lang="el-GR"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Sectors vs Countries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7CDA0D88-E254-A59B-BE33-BB08146D2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68588" y="980237"/>
            <a:ext cx="4849873" cy="4163262"/>
          </a:xfrm>
          <a:prstGeom prst="rect">
            <a:avLst/>
          </a:prstGeom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7ABA4FE4-6717-6301-240A-04532CE2656D}"/>
              </a:ext>
            </a:extLst>
          </p:cNvPr>
          <p:cNvSpPr txBox="1"/>
          <p:nvPr/>
        </p:nvSpPr>
        <p:spPr>
          <a:xfrm>
            <a:off x="178200" y="2854158"/>
            <a:ext cx="896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Phase III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2013-2020</a:t>
            </a:r>
          </a:p>
        </p:txBody>
      </p:sp>
    </p:spTree>
    <p:extLst>
      <p:ext uri="{BB962C8B-B14F-4D97-AF65-F5344CB8AC3E}">
        <p14:creationId xmlns:p14="http://schemas.microsoft.com/office/powerpoint/2010/main" val="375566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Indicators for clustering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graphicFrame>
        <p:nvGraphicFramePr>
          <p:cNvPr id="2" name="Πίνακας 1">
            <a:extLst>
              <a:ext uri="{FF2B5EF4-FFF2-40B4-BE49-F238E27FC236}">
                <a16:creationId xmlns:a16="http://schemas.microsoft.com/office/drawing/2014/main" id="{878B3BA5-403E-C8E4-00F5-210344848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40642"/>
              </p:ext>
            </p:extLst>
          </p:nvPr>
        </p:nvGraphicFramePr>
        <p:xfrm>
          <a:off x="397800" y="1788449"/>
          <a:ext cx="3817800" cy="3279775"/>
        </p:xfrm>
        <a:graphic>
          <a:graphicData uri="http://schemas.openxmlformats.org/drawingml/2006/table">
            <a:tbl>
              <a:tblPr/>
              <a:tblGrid>
                <a:gridCol w="1182287">
                  <a:extLst>
                    <a:ext uri="{9D8B030D-6E8A-4147-A177-3AD203B41FA5}">
                      <a16:colId xmlns:a16="http://schemas.microsoft.com/office/drawing/2014/main" val="2983789264"/>
                    </a:ext>
                  </a:extLst>
                </a:gridCol>
                <a:gridCol w="948292">
                  <a:extLst>
                    <a:ext uri="{9D8B030D-6E8A-4147-A177-3AD203B41FA5}">
                      <a16:colId xmlns:a16="http://schemas.microsoft.com/office/drawing/2014/main" val="35747625"/>
                    </a:ext>
                  </a:extLst>
                </a:gridCol>
                <a:gridCol w="1687221">
                  <a:extLst>
                    <a:ext uri="{9D8B030D-6E8A-4147-A177-3AD203B41FA5}">
                      <a16:colId xmlns:a16="http://schemas.microsoft.com/office/drawing/2014/main" val="1700005712"/>
                    </a:ext>
                  </a:extLst>
                </a:gridCol>
              </a:tblGrid>
              <a:tr h="19974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Indicators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Principle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Data Source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277575"/>
                  </a:ext>
                </a:extLst>
              </a:tr>
              <a:tr h="259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Population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4"/>
                        </a:rPr>
                        <a:t>https://data.worldbank.org/indicator/SP.POP.TOTL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493413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GDP per capita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5"/>
                        </a:rPr>
                        <a:t>https://data.worldbank.org/indicator/NY.GDP.PCAP.CD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00003"/>
                  </a:ext>
                </a:extLst>
              </a:tr>
              <a:tr h="259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Inflation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6"/>
                        </a:rPr>
                        <a:t>https://data.worldbank.org/indicator/FP.CPI.TOTL.ZG</a:t>
                      </a:r>
                      <a:endParaRPr lang="en-US" sz="1300" dirty="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207712"/>
                  </a:ext>
                </a:extLst>
              </a:tr>
              <a:tr h="259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Agriculture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7"/>
                        </a:rPr>
                        <a:t>http://wdi.worldbank.org/table/4.2#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999580"/>
                  </a:ext>
                </a:extLst>
              </a:tr>
              <a:tr h="259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Industry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7"/>
                        </a:rPr>
                        <a:t>http://wdi.worldbank.org/table/4.2#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561817"/>
                  </a:ext>
                </a:extLst>
              </a:tr>
              <a:tr h="2595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Manufacturing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7"/>
                        </a:rPr>
                        <a:t>http://wdi.worldbank.org/table/4.2#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76349"/>
                  </a:ext>
                </a:extLst>
              </a:tr>
              <a:tr h="319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Energy Supply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8"/>
                        </a:rPr>
                        <a:t>https://ec.europa.eu/eurostat/databrowser/view/nrg_bal_s/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740011"/>
                  </a:ext>
                </a:extLst>
              </a:tr>
              <a:tr h="319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Energy Intensity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Econ. Efficiency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9"/>
                        </a:rPr>
                        <a:t>https://ec.europa.eu/eurostat/databrowser/view/NRG_IND_EI</a:t>
                      </a:r>
                      <a:endParaRPr lang="en-US" sz="130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66400"/>
                  </a:ext>
                </a:extLst>
              </a:tr>
              <a:tr h="4141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Verified Emissions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Fairness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10"/>
                        </a:rPr>
                        <a:t>https://www.eea.europa.eu/data-and-maps/dashboards/emissions-trading-viewer-1</a:t>
                      </a:r>
                      <a:endParaRPr lang="en-US" sz="1300" dirty="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76161"/>
                  </a:ext>
                </a:extLst>
              </a:tr>
              <a:tr h="4141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Free Allocated Emissions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endParaRPr lang="en-US" sz="1300">
                        <a:effectLst/>
                      </a:endParaRPr>
                    </a:p>
                  </a:txBody>
                  <a:tcPr marL="81665" marR="81665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10"/>
                        </a:rPr>
                        <a:t>https://www.eea.europa.eu/data-and-maps/dashboards/emissions-trading-viewer-1</a:t>
                      </a:r>
                      <a:endParaRPr lang="en-US" sz="1300" dirty="0">
                        <a:effectLst/>
                      </a:endParaRPr>
                    </a:p>
                  </a:txBody>
                  <a:tcPr marL="65218" marR="65218" marT="40832" marB="4083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421690"/>
                  </a:ext>
                </a:extLst>
              </a:tr>
            </a:tbl>
          </a:graphicData>
        </a:graphic>
      </p:graphicFrame>
      <p:pic>
        <p:nvPicPr>
          <p:cNvPr id="8" name="Εικόνα 7">
            <a:extLst>
              <a:ext uri="{FF2B5EF4-FFF2-40B4-BE49-F238E27FC236}">
                <a16:creationId xmlns:a16="http://schemas.microsoft.com/office/drawing/2014/main" id="{59DBBB38-1CC0-13F1-E7DC-7C6ADABA404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435200" y="978465"/>
            <a:ext cx="4377599" cy="41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2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Intel through clustering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BFF85AE-A7A6-DA35-20D6-746AD9EF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3" y="1981138"/>
            <a:ext cx="2697366" cy="2381018"/>
          </a:xfrm>
          <a:prstGeom prst="rect">
            <a:avLst/>
          </a:prstGeom>
        </p:spPr>
      </p:pic>
      <p:pic>
        <p:nvPicPr>
          <p:cNvPr id="23" name="Γραφικό 22">
            <a:extLst>
              <a:ext uri="{FF2B5EF4-FFF2-40B4-BE49-F238E27FC236}">
                <a16:creationId xmlns:a16="http://schemas.microsoft.com/office/drawing/2014/main" id="{832C456E-3C3B-19E2-6F02-1DA764F7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7973" y="1511739"/>
            <a:ext cx="4754764" cy="31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Intel through clustering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BFF85AE-A7A6-DA35-20D6-746AD9EF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3" y="1981138"/>
            <a:ext cx="2697366" cy="2381018"/>
          </a:xfrm>
          <a:prstGeom prst="rect">
            <a:avLst/>
          </a:prstGeom>
        </p:spPr>
      </p:pic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FD1A2184-6F27-C627-CDEA-45F1E3A43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1800" y="1480686"/>
            <a:ext cx="4735800" cy="31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Intel through clustering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BFF85AE-A7A6-DA35-20D6-746AD9EF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3" y="1981138"/>
            <a:ext cx="2697366" cy="2381018"/>
          </a:xfrm>
          <a:prstGeom prst="rect">
            <a:avLst/>
          </a:prstGeom>
        </p:spPr>
      </p:pic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6F662FE3-FF43-674E-A7B8-AAA415FAF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568" y="1560217"/>
            <a:ext cx="4720169" cy="3124927"/>
          </a:xfrm>
          <a:prstGeom prst="rect">
            <a:avLst/>
          </a:prstGeom>
        </p:spPr>
      </p:pic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A23C991-1B30-2F2F-7862-51E29D182980}"/>
              </a:ext>
            </a:extLst>
          </p:cNvPr>
          <p:cNvSpPr/>
          <p:nvPr/>
        </p:nvSpPr>
        <p:spPr>
          <a:xfrm>
            <a:off x="4492800" y="1560217"/>
            <a:ext cx="244800" cy="228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Intel through clustering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3BFF85AE-A7A6-DA35-20D6-746AD9EF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3" y="1981138"/>
            <a:ext cx="2697366" cy="2381018"/>
          </a:xfrm>
          <a:prstGeom prst="rect">
            <a:avLst/>
          </a:prstGeom>
        </p:spPr>
      </p:pic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E72DC09F-E7CF-AA9F-0612-6FD5C333C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0999" y="1560217"/>
            <a:ext cx="4939301" cy="3270000"/>
          </a:xfrm>
          <a:prstGeom prst="rect">
            <a:avLst/>
          </a:prstGeom>
        </p:spPr>
      </p:pic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79C2EE1-E01A-296F-D9F0-A3580497FA28}"/>
              </a:ext>
            </a:extLst>
          </p:cNvPr>
          <p:cNvSpPr/>
          <p:nvPr/>
        </p:nvSpPr>
        <p:spPr>
          <a:xfrm>
            <a:off x="4492800" y="1560217"/>
            <a:ext cx="244800" cy="228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8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Suggestion of simple LP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14"/>
              <p:cNvSpPr txBox="1"/>
              <p:nvPr/>
            </p:nvSpPr>
            <p:spPr>
              <a:xfrm>
                <a:off x="2375100" y="1788449"/>
                <a:ext cx="4393800" cy="36821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𝑚𝑎𝑥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pt-BR" sz="12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𝐺𝐷𝑃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𝐺𝐷𝑃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𝑝𝑝𝑠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Core Constrains: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pt-BR" sz="12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&lt;1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l-GR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l-GR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𝑖</m:t>
                              </m:r>
                            </m:sub>
                          </m:sSub>
                          <m:r>
                            <a:rPr lang="el-GR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 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𝑎𝑛𝑑</m:t>
                      </m:r>
                      <m:nary>
                        <m:naryPr>
                          <m:chr m:val="∑"/>
                          <m:ctrlPr>
                            <a:rPr lang="pt-BR" sz="1200" i="1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l-GR" sz="1200" i="1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𝑗</m:t>
                              </m:r>
                            </m:sub>
                          </m:sSub>
                          <m:r>
                            <a:rPr lang="el-GR" sz="1200" i="1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lvl="0"/>
                <a:r>
                  <a:rPr 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Extra Constrains: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𝑗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′</m:t>
                          </m:r>
                        </m:sup>
                      </m:sSubSup>
                      <m:r>
                        <a:rPr lang="pt-B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/>
                          <a:sym typeface="Open Sans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pt-BR" sz="1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l-G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/>
                              <a:sym typeface="Open Sans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  <m:r>
                        <a:rPr lang="en-US" sz="1200" b="0" i="0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where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Open Sans"/>
                          <a:cs typeface="Open Sans"/>
                          <a:sym typeface="Open Sans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0.8, 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Open Sans"/>
                                              <a:cs typeface="Open Sans"/>
                                              <a:sym typeface="Open San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Open Sans"/>
                                              <a:cs typeface="Open Sans"/>
                                              <a:sym typeface="Open Sans"/>
                                            </a:rPr>
                                            <m:t>𝐺𝐷𝑃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Open Sans"/>
                                              <a:cs typeface="Open Sans"/>
                                              <a:sym typeface="Open Sans"/>
                                            </a:rPr>
                                            <m:t>𝑝𝑝𝑠</m:t>
                                          </m:r>
                                        </m:sup>
                                      </m:sSup>
                                    </m:e>
                                  </m:acc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𝐺𝐷𝑃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𝑝𝑝𝑠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lvl="0"/>
                <a:endParaRPr lang="el-GR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 xmlns="">
          <p:sp>
            <p:nvSpPr>
              <p:cNvPr id="64" name="Google Shape;64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0" y="1788449"/>
                <a:ext cx="4393800" cy="3682132"/>
              </a:xfrm>
              <a:prstGeom prst="rect">
                <a:avLst/>
              </a:prstGeom>
              <a:blipFill>
                <a:blip r:embed="rId3"/>
                <a:stretch>
                  <a:fillRect l="-1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Suggestion of simple LP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DD093-E9D7-F2D9-0504-E81525F88170}"/>
              </a:ext>
            </a:extLst>
          </p:cNvPr>
          <p:cNvSpPr txBox="1"/>
          <p:nvPr/>
        </p:nvSpPr>
        <p:spPr>
          <a:xfrm>
            <a:off x="266400" y="1619011"/>
            <a:ext cx="81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100" b="0" dirty="0">
                <a:effectLst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 contribution: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Clusters differ in terms of free allocation, as their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amount of freely distributed permits depends on different indicators.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 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rovide a simple and flexible allowance allocation problem that can incorporate various fair and efficient criteria from the literature as constraints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100" b="0" dirty="0">
                <a:effectLst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Future work:</a:t>
            </a:r>
            <a:endParaRPr lang="en-US" sz="1100" b="0" dirty="0">
              <a:effectLst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Incorporate new data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Investigate the behavior of different clusters.</a:t>
            </a:r>
            <a:endParaRPr lang="en-US" sz="1600" dirty="0">
              <a:latin typeface="Calibri" panose="020F050202020403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Experiment with different constrains on the LP shown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0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22450" y="2931750"/>
            <a:ext cx="7154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2000" dirty="0">
                <a:latin typeface="Open Sans SemiBold"/>
                <a:ea typeface="Open Sans SemiBold"/>
                <a:cs typeface="Open Sans SemiBold"/>
                <a:sym typeface="Open Sans SemiBold"/>
              </a:rPr>
              <a:t>Thank you for your attention!</a:t>
            </a:r>
            <a:endParaRPr sz="20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22450" y="3482350"/>
            <a:ext cx="892155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Open Sans SemiBold"/>
                <a:ea typeface="Open Sans SemiBold"/>
                <a:cs typeface="Open Sans SemiBold"/>
                <a:sym typeface="Open Sans SemiBold"/>
              </a:rPr>
              <a:t>Papadopoulos Kostas</a:t>
            </a:r>
            <a:endParaRPr sz="15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22450" y="3767125"/>
            <a:ext cx="7154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kostasalexpapadopoulos@gmail.com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Corresponding Author: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Dimos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Sotirios</a:t>
            </a: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sdimos@corelab.ntua.gr</a:t>
            </a: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107"/>
            <a:ext cx="9144000" cy="28547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EU Emission Trading System (ETS)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4" name="Γραφικό 3">
            <a:extLst>
              <a:ext uri="{FF2B5EF4-FFF2-40B4-BE49-F238E27FC236}">
                <a16:creationId xmlns:a16="http://schemas.microsoft.com/office/drawing/2014/main" id="{00694B1C-C605-69C4-D24A-42AAFD95F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337" y="1754852"/>
            <a:ext cx="52673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EU Emission Trading System (ETS)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488D073-2580-3A98-AFAE-75BE60E9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901" y="1788449"/>
            <a:ext cx="4316198" cy="30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ETS Functionality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80B193-6859-4DD0-0773-79ACC681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34" y="1788449"/>
            <a:ext cx="5191531" cy="31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3C10CE42-FB16-ACB7-AED2-96582A2BD30F}"/>
              </a:ext>
            </a:extLst>
          </p:cNvPr>
          <p:cNvSpPr/>
          <p:nvPr/>
        </p:nvSpPr>
        <p:spPr>
          <a:xfrm>
            <a:off x="2318400" y="2023200"/>
            <a:ext cx="1310400" cy="66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26361A6-8F62-5F70-0C8A-73867FFC4FAB}"/>
              </a:ext>
            </a:extLst>
          </p:cNvPr>
          <p:cNvSpPr/>
          <p:nvPr/>
        </p:nvSpPr>
        <p:spPr>
          <a:xfrm>
            <a:off x="1893600" y="2342374"/>
            <a:ext cx="1310400" cy="66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91EB5FCC-97EF-A883-0D86-342E788709A2}"/>
              </a:ext>
            </a:extLst>
          </p:cNvPr>
          <p:cNvSpPr/>
          <p:nvPr/>
        </p:nvSpPr>
        <p:spPr>
          <a:xfrm>
            <a:off x="1621883" y="3623736"/>
            <a:ext cx="1310400" cy="66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C9BC7099-EB6E-A095-E883-F69ACAE9BCEC}"/>
              </a:ext>
            </a:extLst>
          </p:cNvPr>
          <p:cNvSpPr/>
          <p:nvPr/>
        </p:nvSpPr>
        <p:spPr>
          <a:xfrm>
            <a:off x="2318400" y="4154726"/>
            <a:ext cx="1310400" cy="66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AB1B4DDC-B138-0628-9E6E-91DD2DDAFF20}"/>
              </a:ext>
            </a:extLst>
          </p:cNvPr>
          <p:cNvSpPr/>
          <p:nvPr/>
        </p:nvSpPr>
        <p:spPr>
          <a:xfrm>
            <a:off x="1823483" y="3973948"/>
            <a:ext cx="1310400" cy="66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Carbon Leakage 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08F24-0A71-D840-B252-8D46E1342290}"/>
              </a:ext>
            </a:extLst>
          </p:cNvPr>
          <p:cNvSpPr txBox="1"/>
          <p:nvPr/>
        </p:nvSpPr>
        <p:spPr>
          <a:xfrm>
            <a:off x="3188677" y="2375877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Minimal </a:t>
            </a:r>
            <a:r>
              <a:rPr lang="el-GR" dirty="0"/>
              <a:t>σχέδιο που το περιγράφει</a:t>
            </a:r>
          </a:p>
        </p:txBody>
      </p:sp>
      <p:pic>
        <p:nvPicPr>
          <p:cNvPr id="4" name="Γραφικό 3">
            <a:extLst>
              <a:ext uri="{FF2B5EF4-FFF2-40B4-BE49-F238E27FC236}">
                <a16:creationId xmlns:a16="http://schemas.microsoft.com/office/drawing/2014/main" id="{7AC442D2-2625-6EE3-13B5-857326547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030" y="1788449"/>
            <a:ext cx="4729939" cy="30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Carbon Leakage 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08F24-0A71-D840-B252-8D46E1342290}"/>
              </a:ext>
            </a:extLst>
          </p:cNvPr>
          <p:cNvSpPr txBox="1"/>
          <p:nvPr/>
        </p:nvSpPr>
        <p:spPr>
          <a:xfrm>
            <a:off x="3188677" y="2375877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Minimal </a:t>
            </a:r>
            <a:r>
              <a:rPr lang="el-GR" dirty="0"/>
              <a:t>σχέδιο που το περιγράφει</a:t>
            </a:r>
          </a:p>
        </p:txBody>
      </p:sp>
      <p:pic>
        <p:nvPicPr>
          <p:cNvPr id="7" name="Γραφικό 6">
            <a:extLst>
              <a:ext uri="{FF2B5EF4-FFF2-40B4-BE49-F238E27FC236}">
                <a16:creationId xmlns:a16="http://schemas.microsoft.com/office/drawing/2014/main" id="{A8D5F6F1-895A-21AE-0D49-637F85939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029" y="1792928"/>
            <a:ext cx="4729939" cy="30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72926"/>
            <a:ext cx="896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ETS Functionality</a:t>
            </a:r>
            <a:endParaRPr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80B193-6859-4DD0-0773-79ACC681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34" y="1788449"/>
            <a:ext cx="5191531" cy="31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Οβάλ 1">
            <a:extLst>
              <a:ext uri="{FF2B5EF4-FFF2-40B4-BE49-F238E27FC236}">
                <a16:creationId xmlns:a16="http://schemas.microsoft.com/office/drawing/2014/main" id="{37D8DB5D-3023-2943-AD0E-41CE306DFA4E}"/>
              </a:ext>
            </a:extLst>
          </p:cNvPr>
          <p:cNvSpPr/>
          <p:nvPr/>
        </p:nvSpPr>
        <p:spPr>
          <a:xfrm rot="20483657">
            <a:off x="2260801" y="2130209"/>
            <a:ext cx="1447200" cy="883081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AB1FA8F1-5862-B6AD-38AC-114A99DE8273}"/>
              </a:ext>
            </a:extLst>
          </p:cNvPr>
          <p:cNvSpPr/>
          <p:nvPr/>
        </p:nvSpPr>
        <p:spPr>
          <a:xfrm rot="13144059">
            <a:off x="2325601" y="3704087"/>
            <a:ext cx="1447200" cy="883081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35273"/>
            <a:ext cx="896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Allocation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Free Allowances</a:t>
            </a:r>
            <a:endParaRPr lang="el-GR"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Sectors vs Countries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7CDA0D88-E254-A59B-BE33-BB08146D2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849" y="980237"/>
            <a:ext cx="5013353" cy="4163263"/>
          </a:xfrm>
          <a:prstGeom prst="rect">
            <a:avLst/>
          </a:prstGeom>
        </p:spPr>
      </p:pic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FBDAAFDA-F45E-9669-C325-CF9592FA85ED}"/>
              </a:ext>
            </a:extLst>
          </p:cNvPr>
          <p:cNvSpPr txBox="1"/>
          <p:nvPr/>
        </p:nvSpPr>
        <p:spPr>
          <a:xfrm>
            <a:off x="178200" y="2854158"/>
            <a:ext cx="896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Phase 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2005-2007</a:t>
            </a:r>
          </a:p>
        </p:txBody>
      </p:sp>
    </p:spTree>
    <p:extLst>
      <p:ext uri="{BB962C8B-B14F-4D97-AF65-F5344CB8AC3E}">
        <p14:creationId xmlns:p14="http://schemas.microsoft.com/office/powerpoint/2010/main" val="88581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78200" y="1135273"/>
            <a:ext cx="896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Allocation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Free Allowances</a:t>
            </a:r>
            <a:endParaRPr lang="el-GR" sz="28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Sectors vs Countries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143500"/>
            <a:ext cx="9144000" cy="45719"/>
          </a:xfrm>
          <a:prstGeom prst="rect">
            <a:avLst/>
          </a:prstGeom>
          <a:solidFill>
            <a:srgbClr val="B8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80237"/>
          </a:xfrm>
          <a:prstGeom prst="rect">
            <a:avLst/>
          </a:prstGeom>
        </p:spPr>
      </p:pic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7CDA0D88-E254-A59B-BE33-BB08146D2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58849" y="980237"/>
            <a:ext cx="5013353" cy="4163262"/>
          </a:xfrm>
          <a:prstGeom prst="rect">
            <a:avLst/>
          </a:prstGeom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758DF6F2-2FF2-C7A3-5A9E-EA5C5D75D45D}"/>
              </a:ext>
            </a:extLst>
          </p:cNvPr>
          <p:cNvSpPr txBox="1"/>
          <p:nvPr/>
        </p:nvSpPr>
        <p:spPr>
          <a:xfrm>
            <a:off x="178200" y="2854158"/>
            <a:ext cx="896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Phase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 Sans SemiBold"/>
                <a:ea typeface="Open Sans SemiBold"/>
                <a:cs typeface="Open Sans SemiBold"/>
                <a:sym typeface="Open Sans SemiBold"/>
              </a:rPr>
              <a:t>2008-2012</a:t>
            </a:r>
          </a:p>
        </p:txBody>
      </p:sp>
    </p:spTree>
    <p:extLst>
      <p:ext uri="{BB962C8B-B14F-4D97-AF65-F5344CB8AC3E}">
        <p14:creationId xmlns:p14="http://schemas.microsoft.com/office/powerpoint/2010/main" val="34439579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1388</Words>
  <Application>Microsoft Office PowerPoint</Application>
  <PresentationFormat>Προβολή στην οθόνη (16:9)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5" baseType="lpstr">
      <vt:lpstr>Open Sans SemiBold</vt:lpstr>
      <vt:lpstr>Cambria Math</vt:lpstr>
      <vt:lpstr>Open Sans</vt:lpstr>
      <vt:lpstr>Arial</vt:lpstr>
      <vt:lpstr>Calibri</vt:lpstr>
      <vt:lpstr>Times New Roman</vt:lpstr>
      <vt:lpstr>Simple Light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Κωνσταντίνος Παπαδόπουλος</cp:lastModifiedBy>
  <cp:revision>28</cp:revision>
  <dcterms:modified xsi:type="dcterms:W3CDTF">2023-08-25T13:07:24Z</dcterms:modified>
</cp:coreProperties>
</file>